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87800-BBC5-F74F-8F11-C426A94D7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50962F-98A7-822C-A6B7-3D1AE203A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60751-4C67-FCE3-3460-F111B7AE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46714-34BF-6710-703A-66461F16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BF375-7EDA-05AF-F5F6-726BCEEC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62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E19DB-1615-FE5E-3789-1849C2C0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C6DF59-F438-97B1-F170-5B6782856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EF2BA-27D4-785D-F2C9-B5CDCC52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10193-15CE-2119-3CB2-C54A7120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79D6E2-8AE9-8C82-D167-E7A8F0BE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437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CADD36-58BC-CC91-FD5A-2C4DDFD6F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B2B676-F3E4-BA92-6BA2-5F0810295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328663-3D37-C325-BE1B-269EA1114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27C80-E304-171E-1057-A707D7A7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61B4C8-8C23-AE48-2BA2-47E3BCB9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30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2135D-E1EF-0073-B8B1-EFA00718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14521-BF3A-AA4E-4836-2F7B6F6D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79B4B-57A9-5D0C-90D2-7D923973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CE41A6-D679-982E-0D64-A9040FF8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010B8-F8FB-AE40-0771-532A1C55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455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49A4-214A-7235-5379-4059D735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D71DCD-0C1E-DB78-3562-C641B922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68286F-CE82-C959-2BCA-9DFE1659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94855-B4C0-33A6-5788-C8E79EB5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5187FF-0CEC-6694-F68D-408FC4F7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641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CE4B9-7AB0-4562-FD76-D805CEF1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BBB00-C7C5-B622-DCFC-52D98EAE8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BBA2E6-FBAA-D8E9-B6B7-C133C474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2B22A2-FA04-C5E7-3D91-EF46CB2D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9F54BE-D7D7-F441-3FB9-9C083E131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EF7C53-0633-8C94-507D-90B8273C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22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0574-5F64-B9BF-B599-1C2EE3D6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349CE2-371B-AEA2-3011-B2667F2D1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8F0C8D-5182-5F4B-6105-2731A7EC2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B7F442-6A1C-8B03-74EF-5549326FB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E5C2F1-329E-E021-1A4E-52210DA87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4A99DDB-0906-0110-4A5D-1E8455B4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3FDEC5-50B9-9EF8-7E99-43B84581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9BF235-8098-FB92-BEDB-AFEE8C5F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6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170F6-182B-EF8B-626C-3127018D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A1F539-36D9-D74D-E8AC-4AF11759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3B7168-970F-58FE-E7D4-D5F3A702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21792A-5672-8C7D-B493-7E527877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66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C43AB6-761B-4552-842B-754917C3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F27D6D-2778-24C5-9CDC-D9FA642BD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2C6C09-215E-5FCE-07F1-A097BD6B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42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64A8F-0B67-C106-023E-E789FD3B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8F8F8-189B-3436-8A61-38EB28C0A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1646DD-85AD-EE36-A1A6-160A01683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4BA528-20D1-1C77-70D5-4F353311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05CFF2-CFB2-30E3-E99C-EB87B7C6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29BA02-6A24-7B80-9B1F-A3320719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73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C1C91-CB8B-AD71-E64C-F2F00223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F9F132-1F6A-2005-E371-6CD6B2CF6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022030-44B4-D830-FDBA-C7334C814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264820-E611-0A97-7104-08A25248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7C33B1-35E2-5A7A-CCD7-8BA17D27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2C5A4F-E9E4-BEC0-85B3-ED322999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60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960906-8B8C-6812-CADE-96F71EDA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B2CF5E-D2C3-6296-D583-52E74141D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7DEC83-D8E2-2DEE-6E97-2B0BC079D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066A2-12BE-3A41-8347-C304B6EFAD8B}" type="datetimeFigureOut">
              <a:rPr kumimoji="1" lang="zh-CN" altLang="en-US" smtClean="0"/>
              <a:t>2025/10/26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25DDE-9EBF-0D6D-D3BB-6C281DCCF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C237E-5A16-40BC-A2EB-6A0F55583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ECBEF-308A-FB49-AEA7-ED0727892D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46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9FA98-3EAF-DC68-145E-2E146567F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相似度量化比较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EAE52C-1852-AA85-863E-0F9BB3575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 Bug</a:t>
            </a:r>
            <a:r>
              <a:rPr kumimoji="1" lang="zh-CN" altLang="en-US" dirty="0"/>
              <a:t>改不队</a:t>
            </a:r>
          </a:p>
        </p:txBody>
      </p:sp>
    </p:spTree>
    <p:extLst>
      <p:ext uri="{BB962C8B-B14F-4D97-AF65-F5344CB8AC3E}">
        <p14:creationId xmlns:p14="http://schemas.microsoft.com/office/powerpoint/2010/main" val="209558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DBB3F-4A7C-2D96-101E-D9C97EFF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D2CE48-AA3A-3D58-8CA2-E7E0069C0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1" dirty="0" err="1"/>
              <a:t>DeepFace</a:t>
            </a:r>
            <a:r>
              <a:rPr lang="en" altLang="zh-CN" b="1" dirty="0"/>
              <a:t> (</a:t>
            </a:r>
            <a:r>
              <a:rPr lang="en" altLang="zh-CN" b="1" dirty="0" err="1"/>
              <a:t>ArcFace</a:t>
            </a:r>
            <a:r>
              <a:rPr lang="en" altLang="zh-CN" b="1" dirty="0"/>
              <a:t> </a:t>
            </a:r>
            <a:r>
              <a:rPr lang="zh-CN" altLang="en-US" b="1" dirty="0"/>
              <a:t>模型</a:t>
            </a:r>
            <a:r>
              <a:rPr lang="en-US" altLang="zh-CN" b="1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—— </a:t>
            </a:r>
            <a:r>
              <a:rPr lang="zh-CN" altLang="en-US" dirty="0"/>
              <a:t>专为人脸相似度设计，精度高。</a:t>
            </a:r>
          </a:p>
          <a:p>
            <a:r>
              <a:rPr lang="en" altLang="zh-CN" b="1" dirty="0"/>
              <a:t>CLIP </a:t>
            </a:r>
            <a:r>
              <a:rPr lang="zh-CN" altLang="en-US" b="1" dirty="0"/>
              <a:t>模型</a:t>
            </a:r>
            <a:r>
              <a:rPr lang="zh-CN" altLang="en-US" dirty="0"/>
              <a:t> </a:t>
            </a:r>
            <a:r>
              <a:rPr lang="en-US" altLang="zh-CN" dirty="0"/>
              <a:t>—— </a:t>
            </a:r>
            <a:r>
              <a:rPr lang="zh-CN" altLang="en-US" dirty="0"/>
              <a:t>计算图像整体语义相似度（不是专注人脸）。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04AB0A-6756-7301-661E-72F78A1E8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47068"/>
              </p:ext>
            </p:extLst>
          </p:nvPr>
        </p:nvGraphicFramePr>
        <p:xfrm>
          <a:off x="838200" y="3269774"/>
          <a:ext cx="10515600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664436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45560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相似度范围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含义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318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≥ </a:t>
                      </a:r>
                      <a:r>
                        <a:rPr lang="en-US" altLang="zh-CN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极高相似（可能是同一人或同一场景）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452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0.6–0.85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画面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人物相似但非同一人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175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&lt;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明显不同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395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62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CAC7E-EB30-DB19-EAA1-A6454BC5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528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图片示例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2B86C0-E752-21D6-DE1C-FB21E247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725" y="1345563"/>
            <a:ext cx="3385264" cy="2954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4394E7-A1CB-5988-588D-8438FC26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981" y="1384091"/>
            <a:ext cx="3391889" cy="29546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2C5909-27B2-ADA6-482C-BF9B975A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870" y="1196251"/>
            <a:ext cx="3563297" cy="31039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D507ED-FB70-492A-B30F-087FD4FD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736" y="1196250"/>
            <a:ext cx="3385264" cy="31039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0FFA4B0-4D23-9263-F88F-B3691DF7C0AB}"/>
              </a:ext>
            </a:extLst>
          </p:cNvPr>
          <p:cNvSpPr txBox="1"/>
          <p:nvPr/>
        </p:nvSpPr>
        <p:spPr>
          <a:xfrm>
            <a:off x="136132" y="4748616"/>
            <a:ext cx="54327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=== DeepFace 人脸相似度矩阵 ===</a:t>
            </a:r>
          </a:p>
          <a:p>
            <a:r>
              <a:rPr lang="zh-CN" altLang="en-US" dirty="0"/>
              <a:t>                          0               1                  2             3</a:t>
            </a:r>
          </a:p>
          <a:p>
            <a:r>
              <a:rPr lang="zh-CN" altLang="en-US" dirty="0"/>
              <a:t>scene_0000       1.000       </a:t>
            </a:r>
            <a:r>
              <a:rPr lang="zh-CN" altLang="en-US" b="1" dirty="0">
                <a:solidFill>
                  <a:srgbClr val="00B050"/>
                </a:solidFill>
              </a:rPr>
              <a:t>0.742</a:t>
            </a:r>
            <a:r>
              <a:rPr lang="zh-CN" altLang="en-US" dirty="0"/>
              <a:t>       </a:t>
            </a:r>
            <a:r>
              <a:rPr lang="zh-CN" altLang="en-US" dirty="0">
                <a:solidFill>
                  <a:srgbClr val="FF0000"/>
                </a:solidFill>
              </a:rPr>
              <a:t>0.129</a:t>
            </a:r>
            <a:r>
              <a:rPr lang="zh-CN" altLang="en-US" dirty="0"/>
              <a:t>       </a:t>
            </a:r>
            <a:r>
              <a:rPr lang="zh-CN" altLang="en-US" dirty="0">
                <a:solidFill>
                  <a:srgbClr val="FF0000"/>
                </a:solidFill>
              </a:rPr>
              <a:t>0.122</a:t>
            </a:r>
          </a:p>
          <a:p>
            <a:r>
              <a:rPr lang="zh-CN" altLang="en-US" dirty="0"/>
              <a:t>scene_0001       </a:t>
            </a:r>
            <a:r>
              <a:rPr lang="zh-CN" altLang="en-US" b="1" dirty="0">
                <a:solidFill>
                  <a:srgbClr val="00B050"/>
                </a:solidFill>
              </a:rPr>
              <a:t>0.742</a:t>
            </a:r>
            <a:r>
              <a:rPr lang="zh-CN" altLang="en-US" dirty="0"/>
              <a:t>       1.000       </a:t>
            </a:r>
            <a:r>
              <a:rPr lang="zh-CN" altLang="en-US" dirty="0">
                <a:solidFill>
                  <a:srgbClr val="FF0000"/>
                </a:solidFill>
              </a:rPr>
              <a:t>0.162       0.129</a:t>
            </a:r>
          </a:p>
          <a:p>
            <a:r>
              <a:rPr lang="zh-CN" altLang="en-US" dirty="0"/>
              <a:t>scene_0002       </a:t>
            </a:r>
            <a:r>
              <a:rPr lang="zh-CN" altLang="en-US" dirty="0">
                <a:solidFill>
                  <a:srgbClr val="FF0000"/>
                </a:solidFill>
              </a:rPr>
              <a:t>0.129</a:t>
            </a:r>
            <a:r>
              <a:rPr lang="zh-CN" altLang="en-US" dirty="0"/>
              <a:t>       </a:t>
            </a:r>
            <a:r>
              <a:rPr lang="zh-CN" altLang="en-US" dirty="0">
                <a:solidFill>
                  <a:srgbClr val="FF0000"/>
                </a:solidFill>
              </a:rPr>
              <a:t>0.162</a:t>
            </a:r>
            <a:r>
              <a:rPr lang="zh-CN" altLang="en-US" dirty="0"/>
              <a:t>       1.000       </a:t>
            </a:r>
            <a:r>
              <a:rPr lang="zh-CN" altLang="en-US" b="1" dirty="0">
                <a:solidFill>
                  <a:srgbClr val="00B050"/>
                </a:solidFill>
              </a:rPr>
              <a:t>0.966</a:t>
            </a:r>
          </a:p>
          <a:p>
            <a:r>
              <a:rPr lang="zh-CN" altLang="en-US" dirty="0"/>
              <a:t>scene_0003       </a:t>
            </a:r>
            <a:r>
              <a:rPr lang="zh-CN" altLang="en-US" dirty="0">
                <a:solidFill>
                  <a:srgbClr val="FF0000"/>
                </a:solidFill>
              </a:rPr>
              <a:t>0.122       0.129       </a:t>
            </a:r>
            <a:r>
              <a:rPr lang="zh-CN" altLang="en-US" b="1" dirty="0">
                <a:solidFill>
                  <a:srgbClr val="00B050"/>
                </a:solidFill>
              </a:rPr>
              <a:t>0.966</a:t>
            </a:r>
            <a:r>
              <a:rPr lang="zh-CN" altLang="en-US" dirty="0"/>
              <a:t>       1.000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0D5B7A-580E-09A9-66D2-4300A34B867B}"/>
              </a:ext>
            </a:extLst>
          </p:cNvPr>
          <p:cNvSpPr txBox="1"/>
          <p:nvPr/>
        </p:nvSpPr>
        <p:spPr>
          <a:xfrm>
            <a:off x="5924062" y="4748616"/>
            <a:ext cx="64162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=== CLIP 图像整体相似度矩阵 ===</a:t>
            </a:r>
          </a:p>
          <a:p>
            <a:r>
              <a:rPr lang="zh-CN" altLang="en-US" dirty="0"/>
              <a:t>                                0              1             2              3</a:t>
            </a:r>
          </a:p>
          <a:p>
            <a:r>
              <a:rPr lang="zh-CN" altLang="en-US" dirty="0"/>
              <a:t>scene_0000       1.000       </a:t>
            </a:r>
            <a:r>
              <a:rPr lang="zh-CN" altLang="en-US" b="1" dirty="0">
                <a:solidFill>
                  <a:srgbClr val="00B050"/>
                </a:solidFill>
              </a:rPr>
              <a:t>0.804</a:t>
            </a:r>
            <a:r>
              <a:rPr lang="zh-CN" altLang="en-US" dirty="0"/>
              <a:t>       </a:t>
            </a:r>
            <a:r>
              <a:rPr lang="zh-CN" altLang="en-US" b="1" dirty="0">
                <a:solidFill>
                  <a:srgbClr val="00B050"/>
                </a:solidFill>
              </a:rPr>
              <a:t>0.711       0.671</a:t>
            </a:r>
          </a:p>
          <a:p>
            <a:r>
              <a:rPr lang="zh-CN" altLang="en-US" dirty="0"/>
              <a:t>scene_0001       </a:t>
            </a:r>
            <a:r>
              <a:rPr lang="zh-CN" altLang="en-US" b="1" dirty="0">
                <a:solidFill>
                  <a:srgbClr val="00B050"/>
                </a:solidFill>
              </a:rPr>
              <a:t>0.804</a:t>
            </a:r>
            <a:r>
              <a:rPr lang="zh-CN" altLang="en-US" dirty="0"/>
              <a:t>       1.000       </a:t>
            </a:r>
            <a:r>
              <a:rPr lang="zh-CN" altLang="en-US" b="1" dirty="0">
                <a:solidFill>
                  <a:srgbClr val="00B050"/>
                </a:solidFill>
              </a:rPr>
              <a:t>0.783       0.714</a:t>
            </a:r>
          </a:p>
          <a:p>
            <a:r>
              <a:rPr lang="zh-CN" altLang="en-US" dirty="0"/>
              <a:t>scene_0002       </a:t>
            </a:r>
            <a:r>
              <a:rPr lang="zh-CN" altLang="en-US" b="1" dirty="0">
                <a:solidFill>
                  <a:srgbClr val="00B050"/>
                </a:solidFill>
              </a:rPr>
              <a:t>0.711       0.783       </a:t>
            </a:r>
            <a:r>
              <a:rPr lang="zh-CN" altLang="en-US" dirty="0"/>
              <a:t>1.000       </a:t>
            </a:r>
            <a:r>
              <a:rPr lang="zh-CN" altLang="en-US" b="1" dirty="0">
                <a:solidFill>
                  <a:srgbClr val="00B050"/>
                </a:solidFill>
              </a:rPr>
              <a:t>0.795</a:t>
            </a:r>
          </a:p>
          <a:p>
            <a:r>
              <a:rPr lang="zh-CN" altLang="en-US" dirty="0"/>
              <a:t>scene_0003       </a:t>
            </a:r>
            <a:r>
              <a:rPr lang="zh-CN" altLang="en-US" b="1" dirty="0">
                <a:solidFill>
                  <a:srgbClr val="00B050"/>
                </a:solidFill>
              </a:rPr>
              <a:t>0.671       0.714       0.795       </a:t>
            </a:r>
            <a:r>
              <a:rPr lang="zh-CN" altLang="en-US" dirty="0"/>
              <a:t>1.000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56B9C3-0A6E-B6BC-447F-1462C0FF0F5A}"/>
              </a:ext>
            </a:extLst>
          </p:cNvPr>
          <p:cNvSpPr txBox="1"/>
          <p:nvPr/>
        </p:nvSpPr>
        <p:spPr>
          <a:xfrm>
            <a:off x="862294" y="4300215"/>
            <a:ext cx="4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A4B3B0-E875-D06A-87E6-26F72115D0D6}"/>
              </a:ext>
            </a:extLst>
          </p:cNvPr>
          <p:cNvSpPr txBox="1"/>
          <p:nvPr/>
        </p:nvSpPr>
        <p:spPr>
          <a:xfrm>
            <a:off x="3795164" y="4305563"/>
            <a:ext cx="4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E9D5B5-BFC4-E46E-EB5B-456517174C2F}"/>
              </a:ext>
            </a:extLst>
          </p:cNvPr>
          <p:cNvSpPr txBox="1"/>
          <p:nvPr/>
        </p:nvSpPr>
        <p:spPr>
          <a:xfrm>
            <a:off x="7350518" y="4300215"/>
            <a:ext cx="4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82721A3-F66E-3499-1FC6-3E8FD0C640FC}"/>
              </a:ext>
            </a:extLst>
          </p:cNvPr>
          <p:cNvSpPr txBox="1"/>
          <p:nvPr/>
        </p:nvSpPr>
        <p:spPr>
          <a:xfrm>
            <a:off x="10435886" y="4291160"/>
            <a:ext cx="4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96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2F16-8256-B4EA-0E01-D502ED9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整体计算公式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EF3A05-A33F-4E25-6D3A-5BC2F5FC8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285"/>
            <a:ext cx="4813300" cy="11176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01242A5-6714-E356-7792-8EEA0F5D6BA3}"/>
              </a:ext>
            </a:extLst>
          </p:cNvPr>
          <p:cNvSpPr txBox="1">
            <a:spLocks/>
          </p:cNvSpPr>
          <p:nvPr/>
        </p:nvSpPr>
        <p:spPr>
          <a:xfrm>
            <a:off x="838200" y="2377147"/>
            <a:ext cx="10072955" cy="1866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说明</a:t>
            </a:r>
            <a:r>
              <a:rPr lang="en-US" altLang="zh-CN" sz="3600" dirty="0"/>
              <a:t>:</a:t>
            </a:r>
            <a:r>
              <a:rPr lang="zh-CN" altLang="en-US" sz="3600" dirty="0"/>
              <a:t> 取矩阵上三角或下三角</a:t>
            </a:r>
            <a:r>
              <a:rPr lang="en-US" altLang="zh-CN" sz="3600" dirty="0"/>
              <a:t>(</a:t>
            </a:r>
            <a:r>
              <a:rPr lang="zh-CN" altLang="en-US" sz="3600" dirty="0"/>
              <a:t>不含对角线</a:t>
            </a:r>
            <a:r>
              <a:rPr lang="en-US" altLang="zh-CN" sz="3600" dirty="0"/>
              <a:t>)</a:t>
            </a:r>
            <a:r>
              <a:rPr lang="zh-CN" altLang="en-US" sz="3600" dirty="0"/>
              <a:t>，取平均值</a:t>
            </a:r>
            <a:r>
              <a:rPr lang="en-US" altLang="zh-CN" sz="3600" dirty="0"/>
              <a:t>(</a:t>
            </a:r>
            <a:r>
              <a:rPr lang="zh-CN" altLang="en-US" sz="3600" dirty="0"/>
              <a:t>也可取中位数</a:t>
            </a:r>
            <a:r>
              <a:rPr lang="en-US" altLang="zh-CN" sz="3600" dirty="0"/>
              <a:t>)</a:t>
            </a: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DE7074-1B07-673C-656F-94EACF14A90A}"/>
              </a:ext>
            </a:extLst>
          </p:cNvPr>
          <p:cNvSpPr txBox="1"/>
          <p:nvPr/>
        </p:nvSpPr>
        <p:spPr>
          <a:xfrm>
            <a:off x="907693" y="4133386"/>
            <a:ext cx="7239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=== DeepFace 人脸整体相似度 ===</a:t>
            </a:r>
          </a:p>
          <a:p>
            <a:r>
              <a:rPr lang="zh-CN" altLang="en-US" dirty="0"/>
              <a:t>{'mean': 0.375, 'median': 0.14</a:t>
            </a:r>
            <a:r>
              <a:rPr lang="en-US" altLang="zh-CN" dirty="0"/>
              <a:t>6</a:t>
            </a:r>
            <a:r>
              <a:rPr lang="zh-CN" altLang="en-US" dirty="0"/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F7C08F-D97B-0A9F-D744-DB06CB126367}"/>
              </a:ext>
            </a:extLst>
          </p:cNvPr>
          <p:cNvSpPr txBox="1"/>
          <p:nvPr/>
        </p:nvSpPr>
        <p:spPr>
          <a:xfrm>
            <a:off x="907692" y="4977329"/>
            <a:ext cx="9530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=== CLIP 图像整体相似度 ===</a:t>
            </a:r>
          </a:p>
          <a:p>
            <a:r>
              <a:rPr lang="zh-CN" altLang="en-US" dirty="0"/>
              <a:t>{'mean': 0.746, 'median': 0.74</a:t>
            </a:r>
            <a:r>
              <a:rPr lang="en-US" altLang="zh-CN" dirty="0"/>
              <a:t>9}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35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360F6D-80AD-FB7A-EEAE-5D32B8575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879" y="557006"/>
            <a:ext cx="3349654" cy="3349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2BC48B-9356-8A50-6772-213FC425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0" y="486571"/>
            <a:ext cx="2969231" cy="35152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1FCAC7E-EB30-DB19-EAA1-A6454BC5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528"/>
            <a:ext cx="9596063" cy="684123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图片示例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56B9C3-0A6E-B6BC-447F-1462C0FF0F5A}"/>
              </a:ext>
            </a:extLst>
          </p:cNvPr>
          <p:cNvSpPr txBox="1"/>
          <p:nvPr/>
        </p:nvSpPr>
        <p:spPr>
          <a:xfrm>
            <a:off x="841746" y="3738127"/>
            <a:ext cx="4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A4B3B0-E875-D06A-87E6-26F72115D0D6}"/>
              </a:ext>
            </a:extLst>
          </p:cNvPr>
          <p:cNvSpPr txBox="1"/>
          <p:nvPr/>
        </p:nvSpPr>
        <p:spPr>
          <a:xfrm>
            <a:off x="3927512" y="3660788"/>
            <a:ext cx="4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E9D5B5-BFC4-E46E-EB5B-456517174C2F}"/>
              </a:ext>
            </a:extLst>
          </p:cNvPr>
          <p:cNvSpPr txBox="1"/>
          <p:nvPr/>
        </p:nvSpPr>
        <p:spPr>
          <a:xfrm>
            <a:off x="6924509" y="3576490"/>
            <a:ext cx="4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82721A3-F66E-3499-1FC6-3E8FD0C640FC}"/>
              </a:ext>
            </a:extLst>
          </p:cNvPr>
          <p:cNvSpPr txBox="1"/>
          <p:nvPr/>
        </p:nvSpPr>
        <p:spPr>
          <a:xfrm>
            <a:off x="9883589" y="3632529"/>
            <a:ext cx="4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59F889-4280-FA47-A94B-B41BBED40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3" y="883198"/>
            <a:ext cx="2768257" cy="26972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774E66-69A9-3664-DAF0-62FCD5AEC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450" y="883198"/>
            <a:ext cx="2777590" cy="277759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0EBBC66-4C31-154C-4337-950C120E96DE}"/>
              </a:ext>
            </a:extLst>
          </p:cNvPr>
          <p:cNvSpPr txBox="1"/>
          <p:nvPr/>
        </p:nvSpPr>
        <p:spPr>
          <a:xfrm>
            <a:off x="285108" y="4142408"/>
            <a:ext cx="54717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=== DeepFace 人脸相似度矩阵 ===</a:t>
            </a:r>
          </a:p>
          <a:p>
            <a:r>
              <a:rPr lang="en-US" altLang="zh-CN" dirty="0"/>
              <a:t>                                </a:t>
            </a:r>
            <a:r>
              <a:rPr lang="zh-CN" altLang="en-US" dirty="0"/>
              <a:t>0  </a:t>
            </a:r>
            <a:r>
              <a:rPr lang="en-US" altLang="zh-CN" dirty="0"/>
              <a:t>           </a:t>
            </a:r>
            <a:r>
              <a:rPr lang="zh-CN" altLang="en-US" dirty="0"/>
              <a:t>1  </a:t>
            </a:r>
            <a:r>
              <a:rPr lang="en-US" altLang="zh-CN" dirty="0"/>
              <a:t>            </a:t>
            </a:r>
            <a:r>
              <a:rPr lang="zh-CN" altLang="en-US" dirty="0"/>
              <a:t>2  </a:t>
            </a:r>
            <a:r>
              <a:rPr lang="en-US" altLang="zh-CN" dirty="0"/>
              <a:t>           </a:t>
            </a:r>
            <a:r>
              <a:rPr lang="zh-CN" altLang="en-US" dirty="0"/>
              <a:t>3</a:t>
            </a:r>
          </a:p>
          <a:p>
            <a:r>
              <a:rPr lang="zh-CN" altLang="en-US" dirty="0"/>
              <a:t>scene_0000       1.000       0.964       0.962       0.961</a:t>
            </a:r>
          </a:p>
          <a:p>
            <a:r>
              <a:rPr lang="zh-CN" altLang="en-US" dirty="0"/>
              <a:t>scene_0001       0.964       1.000       0.964       0.953</a:t>
            </a:r>
          </a:p>
          <a:p>
            <a:r>
              <a:rPr lang="zh-CN" altLang="en-US" dirty="0"/>
              <a:t>scene_0002       0.962       0.964       1.000       0.954</a:t>
            </a:r>
          </a:p>
          <a:p>
            <a:r>
              <a:rPr lang="zh-CN" altLang="en-US" dirty="0"/>
              <a:t>scene_0003       0.961       0.953       0.954       1.000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F20AB6-8F6C-6B43-E2A8-D2422D82BAB9}"/>
              </a:ext>
            </a:extLst>
          </p:cNvPr>
          <p:cNvSpPr txBox="1"/>
          <p:nvPr/>
        </p:nvSpPr>
        <p:spPr>
          <a:xfrm>
            <a:off x="5970998" y="4107459"/>
            <a:ext cx="62210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=== CLIP 图像整体相似度矩阵 ===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                    </a:t>
            </a:r>
            <a:r>
              <a:rPr lang="zh-CN" altLang="en-US" dirty="0"/>
              <a:t>0  </a:t>
            </a:r>
            <a:r>
              <a:rPr lang="en-US" altLang="zh-CN" dirty="0"/>
              <a:t>           </a:t>
            </a:r>
            <a:r>
              <a:rPr lang="zh-CN" altLang="en-US" dirty="0"/>
              <a:t>1 </a:t>
            </a:r>
            <a:r>
              <a:rPr lang="en-US" altLang="zh-CN" dirty="0"/>
              <a:t>             2              </a:t>
            </a:r>
            <a:r>
              <a:rPr lang="zh-CN" altLang="en-US" dirty="0"/>
              <a:t>3</a:t>
            </a:r>
          </a:p>
          <a:p>
            <a:r>
              <a:rPr lang="zh-CN" altLang="en-US" dirty="0"/>
              <a:t>scene_0000       1.000       0.916       0.907       0.856</a:t>
            </a:r>
          </a:p>
          <a:p>
            <a:r>
              <a:rPr lang="zh-CN" altLang="en-US" dirty="0"/>
              <a:t>scene_0001       0.916       1.000       0.878       0.821</a:t>
            </a:r>
          </a:p>
          <a:p>
            <a:r>
              <a:rPr lang="zh-CN" altLang="en-US" dirty="0"/>
              <a:t>scene_0002       0.907       0.878       1.000       0.958</a:t>
            </a:r>
          </a:p>
          <a:p>
            <a:r>
              <a:rPr lang="zh-CN" altLang="en-US" dirty="0"/>
              <a:t>scene_0003       0.856       0.821       0.958       1.000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B5345A-744F-9FE9-A03D-0955DF2D6BD8}"/>
              </a:ext>
            </a:extLst>
          </p:cNvPr>
          <p:cNvSpPr txBox="1"/>
          <p:nvPr/>
        </p:nvSpPr>
        <p:spPr>
          <a:xfrm>
            <a:off x="285108" y="5934670"/>
            <a:ext cx="4430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=== DeepFace 人脸整体相似度 ===</a:t>
            </a:r>
          </a:p>
          <a:p>
            <a:r>
              <a:rPr lang="zh-CN" altLang="en-US" dirty="0"/>
              <a:t>{'mean': 0.959, 'median': 0.961}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DCA8D8-2291-CDD0-7D9C-8F95CFF07E7A}"/>
              </a:ext>
            </a:extLst>
          </p:cNvPr>
          <p:cNvSpPr txBox="1"/>
          <p:nvPr/>
        </p:nvSpPr>
        <p:spPr>
          <a:xfrm>
            <a:off x="5970998" y="5896734"/>
            <a:ext cx="6205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=== CLIP 图像整体相似度 ===</a:t>
            </a:r>
          </a:p>
          <a:p>
            <a:r>
              <a:rPr lang="zh-CN" altLang="en-US" dirty="0"/>
              <a:t>{'mean': 0.889, 'median': 0.89</a:t>
            </a:r>
            <a:r>
              <a:rPr lang="en-US" altLang="zh-CN" dirty="0"/>
              <a:t>2</a:t>
            </a:r>
            <a:r>
              <a:rPr lang="zh-CN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538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356</Words>
  <Application>Microsoft Macintosh PowerPoint</Application>
  <PresentationFormat>宽屏</PresentationFormat>
  <Paragraphs>57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相似度量化比较</vt:lpstr>
      <vt:lpstr>算法</vt:lpstr>
      <vt:lpstr>图片示例1</vt:lpstr>
      <vt:lpstr>整体计算公式</vt:lpstr>
      <vt:lpstr>图片示例2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相似度量化计算</dc:title>
  <dc:creator>TING ZHOU</dc:creator>
  <cp:lastModifiedBy>TING ZHOU</cp:lastModifiedBy>
  <cp:revision>11</cp:revision>
  <dcterms:created xsi:type="dcterms:W3CDTF">2025-10-26T12:20:13Z</dcterms:created>
  <dcterms:modified xsi:type="dcterms:W3CDTF">2025-10-26T15:10:19Z</dcterms:modified>
</cp:coreProperties>
</file>